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haansoftxlsx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333" r:id="rId4"/>
    <p:sldId id="332" r:id="rId5"/>
    <p:sldId id="331" r:id="rId6"/>
    <p:sldId id="330" r:id="rId7"/>
    <p:sldId id="327" r:id="rId8"/>
    <p:sldId id="315" r:id="rId9"/>
    <p:sldId id="316" r:id="rId10"/>
    <p:sldId id="334" r:id="rId11"/>
    <p:sldId id="335" r:id="rId12"/>
    <p:sldId id="317" r:id="rId13"/>
    <p:sldId id="328" r:id="rId14"/>
    <p:sldId id="318" r:id="rId15"/>
    <p:sldId id="323" r:id="rId16"/>
    <p:sldId id="329" r:id="rId17"/>
    <p:sldId id="271" r:id="rId18"/>
    <p:sldId id="299" r:id="rId19"/>
    <p:sldId id="302" r:id="rId20"/>
    <p:sldId id="300" r:id="rId21"/>
    <p:sldId id="301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325" r:id="rId31"/>
    <p:sldId id="326" r:id="rId32"/>
    <p:sldId id="312" r:id="rId33"/>
    <p:sldId id="313" r:id="rId34"/>
    <p:sldId id="314" r:id="rId35"/>
    <p:sldId id="259" r:id="rId36"/>
    <p:sldId id="260" r:id="rId37"/>
    <p:sldId id="261" r:id="rId38"/>
    <p:sldId id="262" r:id="rId39"/>
    <p:sldId id="263" r:id="rId40"/>
    <p:sldId id="264" r:id="rId41"/>
    <p:sldId id="265" r:id="rId4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37" autoAdjust="0"/>
    <p:restoredTop sz="94660"/>
  </p:normalViewPr>
  <p:slideViewPr>
    <p:cSldViewPr snapToGrid="0">
      <p:cViewPr>
        <p:scale>
          <a:sx n="100" d="100"/>
          <a:sy n="100" d="100"/>
        </p:scale>
        <p:origin x="210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888888888888111811181111751111111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19050" cap="rnd">
              <a:noFill/>
              <a:round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1986E1"/>
              </a:solidFill>
              <a:ln w="1905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E1E6-4B73-A622-C5F4E89F1987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1100" b="1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E1E6-4B73-A622-C5F4E89F1987}"/>
                </c:ext>
              </c:extLst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b="0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3183-417A-BB1F-863F065BCBC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0%</c:formatCode>
                <c:ptCount val="12"/>
                <c:pt idx="0">
                  <c:v>0.3</c:v>
                </c:pt>
                <c:pt idx="1">
                  <c:v>0.2</c:v>
                </c:pt>
                <c:pt idx="2">
                  <c:v>0.5</c:v>
                </c:pt>
                <c:pt idx="3">
                  <c:v>0.6</c:v>
                </c:pt>
                <c:pt idx="4">
                  <c:v>0.7</c:v>
                </c:pt>
                <c:pt idx="5">
                  <c:v>0.88</c:v>
                </c:pt>
                <c:pt idx="6">
                  <c:v>0.6</c:v>
                </c:pt>
                <c:pt idx="7">
                  <c:v>0.42</c:v>
                </c:pt>
                <c:pt idx="8">
                  <c:v>0.52</c:v>
                </c:pt>
                <c:pt idx="9">
                  <c:v>0.65</c:v>
                </c:pt>
                <c:pt idx="10">
                  <c:v>0.32</c:v>
                </c:pt>
                <c:pt idx="11">
                  <c:v>0.45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1E6-4B73-A622-C5F4E89F198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00"/>
        <c:axId val="202982144"/>
        <c:axId val="202983680"/>
      </c:barChart>
      <c:catAx>
        <c:axId val="20298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2983680"/>
        <c:crosses val="autoZero"/>
        <c:auto val="1"/>
        <c:lblAlgn val="ctr"/>
        <c:lblOffset val="100"/>
        <c:noMultiLvlLbl val="0"/>
      </c:catAx>
      <c:valAx>
        <c:axId val="202983680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202982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035CCED8-2603-41F5-BFD5-02733E5542B9}"/>
              </a:ext>
            </a:extLst>
          </p:cNvPr>
          <p:cNvGrpSpPr/>
          <p:nvPr/>
        </p:nvGrpSpPr>
        <p:grpSpPr>
          <a:xfrm>
            <a:off x="30563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:a16="http://schemas.microsoft.com/office/drawing/2014/main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:a16="http://schemas.microsoft.com/office/drawing/2014/main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5065926" y="1951915"/>
            <a:ext cx="3222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WEB ERP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4725" y="3420280"/>
            <a:ext cx="5373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10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75832" y="402845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58585" y="336049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190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pic>
        <p:nvPicPr>
          <p:cNvPr id="4" name="Picture 2" descr="C:\Users\SHY-702-15\Desktop\Git\ERPProject\문서파일보관용\최종문서용\kingdomlogo_sky_-removebg-previ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46" y="1529651"/>
            <a:ext cx="1719408" cy="16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215788" y="382798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249262" y="4514536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정 우 준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리더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지 혁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조 경 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성 명 제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최 광 성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9475213" y="4514400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김 은 지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서 철 민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장 순 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웅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이 재 원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박 상 용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0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2542" y="3973493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96659" y="56660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24262" y="36406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71685" y="59768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7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5001" y="18814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9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2" name="Group 14">
            <a:extLst>
              <a:ext uri="{FF2B5EF4-FFF2-40B4-BE49-F238E27FC236}">
                <a16:creationId xmlns:a16="http://schemas.microsoft.com/office/drawing/2014/main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99764" y="2324394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47245" y="573579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38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9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0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1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2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3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4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5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6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7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8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9206" y="28374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49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0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1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2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3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4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5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6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7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8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59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85880" y="1840069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60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3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4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5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6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7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8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9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70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3976" y="64420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71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2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3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4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7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8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9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0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81" name="Group 32">
            <a:extLst>
              <a:ext uri="{FF2B5EF4-FFF2-40B4-BE49-F238E27FC236}">
                <a16:creationId xmlns:a16="http://schemas.microsoft.com/office/drawing/2014/main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8337" y="230672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82" name="Freeform 34">
              <a:extLst>
                <a:ext uri="{FF2B5EF4-FFF2-40B4-BE49-F238E27FC236}">
                  <a16:creationId xmlns:a16="http://schemas.microsoft.com/office/drawing/2014/main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3" name="Freeform 35">
              <a:extLst>
                <a:ext uri="{FF2B5EF4-FFF2-40B4-BE49-F238E27FC236}">
                  <a16:creationId xmlns:a16="http://schemas.microsoft.com/office/drawing/2014/main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4" name="Freeform 36">
              <a:extLst>
                <a:ext uri="{FF2B5EF4-FFF2-40B4-BE49-F238E27FC236}">
                  <a16:creationId xmlns:a16="http://schemas.microsoft.com/office/drawing/2014/main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5" name="Freeform 37">
              <a:extLst>
                <a:ext uri="{FF2B5EF4-FFF2-40B4-BE49-F238E27FC236}">
                  <a16:creationId xmlns:a16="http://schemas.microsoft.com/office/drawing/2014/main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6" name="Freeform 38">
              <a:extLst>
                <a:ext uri="{FF2B5EF4-FFF2-40B4-BE49-F238E27FC236}">
                  <a16:creationId xmlns:a16="http://schemas.microsoft.com/office/drawing/2014/main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7" name="Freeform 39">
              <a:extLst>
                <a:ext uri="{FF2B5EF4-FFF2-40B4-BE49-F238E27FC236}">
                  <a16:creationId xmlns:a16="http://schemas.microsoft.com/office/drawing/2014/main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8" name="Freeform 40">
              <a:extLst>
                <a:ext uri="{FF2B5EF4-FFF2-40B4-BE49-F238E27FC236}">
                  <a16:creationId xmlns:a16="http://schemas.microsoft.com/office/drawing/2014/main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9" name="Freeform 41">
              <a:extLst>
                <a:ext uri="{FF2B5EF4-FFF2-40B4-BE49-F238E27FC236}">
                  <a16:creationId xmlns:a16="http://schemas.microsoft.com/office/drawing/2014/main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0" name="Freeform 42">
              <a:extLst>
                <a:ext uri="{FF2B5EF4-FFF2-40B4-BE49-F238E27FC236}">
                  <a16:creationId xmlns:a16="http://schemas.microsoft.com/office/drawing/2014/main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1" name="Freeform 43">
              <a:extLst>
                <a:ext uri="{FF2B5EF4-FFF2-40B4-BE49-F238E27FC236}">
                  <a16:creationId xmlns:a16="http://schemas.microsoft.com/office/drawing/2014/main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2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9764" y="5266361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293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4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5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6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7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8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9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25968" y="4793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0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1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2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3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4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06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588924" y="100687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7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8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9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0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1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2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13" name="Group 4">
            <a:extLst>
              <a:ext uri="{FF2B5EF4-FFF2-40B4-BE49-F238E27FC236}">
                <a16:creationId xmlns:a16="http://schemas.microsoft.com/office/drawing/2014/main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32160" y="3015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14" name="Freeform 6">
              <a:extLst>
                <a:ext uri="{FF2B5EF4-FFF2-40B4-BE49-F238E27FC236}">
                  <a16:creationId xmlns:a16="http://schemas.microsoft.com/office/drawing/2014/main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5" name="Freeform 7">
              <a:extLst>
                <a:ext uri="{FF2B5EF4-FFF2-40B4-BE49-F238E27FC236}">
                  <a16:creationId xmlns:a16="http://schemas.microsoft.com/office/drawing/2014/main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6" name="Freeform 8">
              <a:extLst>
                <a:ext uri="{FF2B5EF4-FFF2-40B4-BE49-F238E27FC236}">
                  <a16:creationId xmlns:a16="http://schemas.microsoft.com/office/drawing/2014/main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7" name="Freeform 9">
              <a:extLst>
                <a:ext uri="{FF2B5EF4-FFF2-40B4-BE49-F238E27FC236}">
                  <a16:creationId xmlns:a16="http://schemas.microsoft.com/office/drawing/2014/main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8" name="Freeform 10">
              <a:extLst>
                <a:ext uri="{FF2B5EF4-FFF2-40B4-BE49-F238E27FC236}">
                  <a16:creationId xmlns:a16="http://schemas.microsoft.com/office/drawing/2014/main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:a16="http://schemas.microsoft.com/office/drawing/2014/main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4533947"/>
            <a:ext cx="7848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altLang="ko-KR" dirty="0"/>
              <a:t>2019</a:t>
            </a:r>
            <a:r>
              <a:rPr lang="ko-KR" altLang="en-US" dirty="0"/>
              <a:t>년 잠시 주춤 하긴 하였으나 최근 창업기업과 창업투자는 점점</a:t>
            </a:r>
            <a:endParaRPr lang="en-US" altLang="ko-KR" dirty="0"/>
          </a:p>
          <a:p>
            <a:pPr fontAlgn="base"/>
            <a:r>
              <a:rPr lang="ko-KR" altLang="en-US" dirty="0"/>
              <a:t>늘어 나는 추세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우리 기업용으로 만든 프로그램이지만 상용화 한다면 창업기업이나 </a:t>
            </a:r>
            <a:endParaRPr lang="en-US" altLang="ko-KR" dirty="0"/>
          </a:p>
          <a:p>
            <a:pPr fontAlgn="base"/>
            <a:r>
              <a:rPr lang="ko-KR" altLang="en-US" dirty="0"/>
              <a:t>기존 기업들에게 어필한다면 매력적인 시장으로 분석됨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C891169-5AA8-4DE0-AF68-ADB83E7AD63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00" y="1465633"/>
            <a:ext cx="5220000" cy="27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2F3529D-FF76-4574-A6A2-05A60F2BB1C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02" y="1465633"/>
            <a:ext cx="522000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0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 프로세스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4902198" y="2195646"/>
            <a:ext cx="2387600" cy="180435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개발을 동시에 진행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8199998" y="2200273"/>
            <a:ext cx="2387600" cy="17997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</a:t>
            </a:r>
            <a:r>
              <a:rPr lang="ko-KR" altLang="en-US" dirty="0">
                <a:solidFill>
                  <a:prstClr val="white"/>
                </a:solidFill>
              </a:rPr>
              <a:t>를 </a:t>
            </a:r>
            <a:r>
              <a:rPr lang="en-US" altLang="ko-KR" dirty="0">
                <a:solidFill>
                  <a:prstClr val="white"/>
                </a:solidFill>
              </a:rPr>
              <a:t>1,2,3 </a:t>
            </a:r>
            <a:r>
              <a:rPr lang="ko-KR" altLang="en-US" dirty="0">
                <a:solidFill>
                  <a:prstClr val="white"/>
                </a:solidFill>
              </a:rPr>
              <a:t>으로 나누어 각자의 목표를 명확히 설정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221333" y="4585606"/>
            <a:ext cx="2387600" cy="17997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Phase </a:t>
            </a:r>
            <a:r>
              <a:rPr lang="ko-KR" altLang="en-US" dirty="0">
                <a:solidFill>
                  <a:prstClr val="white"/>
                </a:solidFill>
              </a:rPr>
              <a:t>마다 </a:t>
            </a:r>
            <a:r>
              <a:rPr lang="en-US" altLang="ko-KR" dirty="0">
                <a:solidFill>
                  <a:prstClr val="white"/>
                </a:solidFill>
              </a:rPr>
              <a:t>Buffer</a:t>
            </a:r>
            <a:r>
              <a:rPr lang="ko-KR" altLang="en-US" dirty="0">
                <a:solidFill>
                  <a:prstClr val="white"/>
                </a:solidFill>
              </a:rPr>
              <a:t>를</a:t>
            </a:r>
            <a:r>
              <a:rPr lang="en-US" altLang="ko-KR" dirty="0">
                <a:solidFill>
                  <a:prstClr val="white"/>
                </a:solidFill>
              </a:rPr>
              <a:t> </a:t>
            </a:r>
            <a:r>
              <a:rPr lang="ko-KR" altLang="en-US" dirty="0">
                <a:solidFill>
                  <a:prstClr val="white"/>
                </a:solidFill>
              </a:rPr>
              <a:t>두어 팀원 간의 실력차이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예외 상황 미리 고려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1604398" y="2195646"/>
            <a:ext cx="2387600" cy="180435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본격적인 개발 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개발팀과 </a:t>
            </a: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개발팀으로 팀을 분할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7457A5D-4708-45D5-AA60-E75F26CA5809}"/>
              </a:ext>
            </a:extLst>
          </p:cNvPr>
          <p:cNvSpPr/>
          <p:nvPr/>
        </p:nvSpPr>
        <p:spPr>
          <a:xfrm>
            <a:off x="4889498" y="4601075"/>
            <a:ext cx="2387600" cy="17997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 및 기능 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개발 중에도 </a:t>
            </a:r>
            <a:r>
              <a:rPr lang="en-US" altLang="ko-KR" dirty="0">
                <a:solidFill>
                  <a:prstClr val="white"/>
                </a:solidFill>
              </a:rPr>
              <a:t>UI, DB </a:t>
            </a:r>
            <a:r>
              <a:rPr lang="ko-KR" altLang="en-US" dirty="0">
                <a:solidFill>
                  <a:prstClr val="white"/>
                </a:solidFill>
              </a:rPr>
              <a:t>변경사항을 신속히 전달 및 수정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9C95D81-AF84-4C04-9A07-A1EB56A0798D}"/>
              </a:ext>
            </a:extLst>
          </p:cNvPr>
          <p:cNvSpPr/>
          <p:nvPr/>
        </p:nvSpPr>
        <p:spPr>
          <a:xfrm>
            <a:off x="1605421" y="4601076"/>
            <a:ext cx="2387600" cy="17997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예외처리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  <a:r>
              <a:rPr lang="ko-KR" altLang="en-US" dirty="0">
                <a:solidFill>
                  <a:prstClr val="white"/>
                </a:solidFill>
              </a:rPr>
              <a:t>문서화</a:t>
            </a:r>
            <a:r>
              <a:rPr lang="en-US" altLang="ko-KR" dirty="0">
                <a:solidFill>
                  <a:prstClr val="white"/>
                </a:solidFill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로그인구현 팀으로 다시 팀을 나눠 업무 분담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9208B214-9C1E-49FA-A594-1F03DAC33F89}"/>
              </a:ext>
            </a:extLst>
          </p:cNvPr>
          <p:cNvSpPr/>
          <p:nvPr/>
        </p:nvSpPr>
        <p:spPr>
          <a:xfrm>
            <a:off x="4229758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0C319BD1-2374-4C5F-9629-37258A2CA5A0}"/>
              </a:ext>
            </a:extLst>
          </p:cNvPr>
          <p:cNvSpPr/>
          <p:nvPr/>
        </p:nvSpPr>
        <p:spPr>
          <a:xfrm>
            <a:off x="7523660" y="2950184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6E969F71-817F-4126-AF00-A99505D50F35}"/>
              </a:ext>
            </a:extLst>
          </p:cNvPr>
          <p:cNvSpPr/>
          <p:nvPr/>
        </p:nvSpPr>
        <p:spPr>
          <a:xfrm rot="5400000">
            <a:off x="9176458" y="4143857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15006776-036B-4B39-A65E-3D38CBE12890}"/>
              </a:ext>
            </a:extLst>
          </p:cNvPr>
          <p:cNvSpPr/>
          <p:nvPr/>
        </p:nvSpPr>
        <p:spPr>
          <a:xfrm rot="10800000">
            <a:off x="7532880" y="5337830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363653FD-E9B6-469F-9412-2C1AB02F6B80}"/>
              </a:ext>
            </a:extLst>
          </p:cNvPr>
          <p:cNvSpPr/>
          <p:nvPr/>
        </p:nvSpPr>
        <p:spPr>
          <a:xfrm rot="10800000">
            <a:off x="4199038" y="5353299"/>
            <a:ext cx="434679" cy="2952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338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분담</a:t>
            </a:r>
            <a:endParaRPr lang="en-US" altLang="ko-KR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CE985A-B3A6-4623-8612-6EE83CB98CC5}"/>
              </a:ext>
            </a:extLst>
          </p:cNvPr>
          <p:cNvSpPr/>
          <p:nvPr/>
        </p:nvSpPr>
        <p:spPr>
          <a:xfrm>
            <a:off x="3512327" y="2186622"/>
            <a:ext cx="2387600" cy="414175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 및 지휘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DB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prstClr val="white"/>
                </a:solidFill>
              </a:rPr>
              <a:t>UI </a:t>
            </a:r>
            <a:r>
              <a:rPr lang="ko-KR" altLang="en-US" dirty="0">
                <a:solidFill>
                  <a:prstClr val="white"/>
                </a:solidFill>
              </a:rPr>
              <a:t>설계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개발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3F9CEB-8DC0-4342-A9C0-C379539940B1}"/>
              </a:ext>
            </a:extLst>
          </p:cNvPr>
          <p:cNvSpPr/>
          <p:nvPr/>
        </p:nvSpPr>
        <p:spPr>
          <a:xfrm>
            <a:off x="6246836" y="2191250"/>
            <a:ext cx="2387600" cy="414175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담당 화면</a:t>
            </a:r>
            <a:r>
              <a:rPr lang="en-US" altLang="ko-KR" dirty="0">
                <a:solidFill>
                  <a:prstClr val="white"/>
                </a:solidFill>
              </a:rPr>
              <a:t>,</a:t>
            </a:r>
            <a:r>
              <a:rPr lang="ko-KR" altLang="en-US" dirty="0">
                <a:solidFill>
                  <a:prstClr val="white"/>
                </a:solidFill>
              </a:rPr>
              <a:t>기능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업무 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54FC87-1A98-47A5-BF4F-449EEEFEE2DC}"/>
              </a:ext>
            </a:extLst>
          </p:cNvPr>
          <p:cNvSpPr/>
          <p:nvPr/>
        </p:nvSpPr>
        <p:spPr>
          <a:xfrm>
            <a:off x="8981344" y="2191249"/>
            <a:ext cx="2387600" cy="414175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로그인 구현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예외 처리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문서 작업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09F3C5F-2336-45E0-82BE-FDDE29A1E974}"/>
              </a:ext>
            </a:extLst>
          </p:cNvPr>
          <p:cNvSpPr/>
          <p:nvPr/>
        </p:nvSpPr>
        <p:spPr>
          <a:xfrm>
            <a:off x="6886637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개발중기</a:t>
            </a:r>
            <a:endParaRPr lang="en-US" altLang="ko-KR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9245FA-8085-407F-89D6-0B3358C9E985}"/>
              </a:ext>
            </a:extLst>
          </p:cNvPr>
          <p:cNvSpPr/>
          <p:nvPr/>
        </p:nvSpPr>
        <p:spPr>
          <a:xfrm>
            <a:off x="9621145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개발말기</a:t>
            </a:r>
            <a:endParaRPr lang="en-US" altLang="ko-KR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E1BAADD-6D0F-49D1-8A60-C3E818CE4314}"/>
              </a:ext>
            </a:extLst>
          </p:cNvPr>
          <p:cNvSpPr/>
          <p:nvPr/>
        </p:nvSpPr>
        <p:spPr>
          <a:xfrm>
            <a:off x="4154643" y="1578505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개발초기</a:t>
            </a:r>
            <a:endParaRPr lang="en-US" altLang="ko-KR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B6DF80-9576-4A2B-8D10-E6691EDD0C11}"/>
              </a:ext>
            </a:extLst>
          </p:cNvPr>
          <p:cNvSpPr/>
          <p:nvPr/>
        </p:nvSpPr>
        <p:spPr>
          <a:xfrm>
            <a:off x="794773" y="2186623"/>
            <a:ext cx="2387600" cy="414175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정 우 준 </a:t>
            </a:r>
            <a:r>
              <a:rPr lang="en-US" altLang="ko-KR" dirty="0">
                <a:solidFill>
                  <a:prstClr val="white"/>
                </a:solidFill>
              </a:rPr>
              <a:t>(</a:t>
            </a:r>
            <a:r>
              <a:rPr lang="ko-KR" altLang="en-US" dirty="0">
                <a:solidFill>
                  <a:prstClr val="white"/>
                </a:solidFill>
              </a:rPr>
              <a:t>리더</a:t>
            </a:r>
            <a:r>
              <a:rPr lang="en-US" altLang="ko-KR" dirty="0">
                <a:solidFill>
                  <a:prstClr val="white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지 혁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조 경 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성 명 제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최 광 성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김 은 지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서 철 민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장 순 웅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이 재 원</a:t>
            </a:r>
            <a:endParaRPr lang="en-US" altLang="ko-KR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prstClr val="white"/>
                </a:solidFill>
              </a:rPr>
              <a:t>박 상 용</a:t>
            </a:r>
            <a:endParaRPr lang="en-US" altLang="ko-KR" dirty="0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33D3071-6776-4401-BC4D-7292B327DDF3}"/>
              </a:ext>
            </a:extLst>
          </p:cNvPr>
          <p:cNvSpPr/>
          <p:nvPr/>
        </p:nvSpPr>
        <p:spPr>
          <a:xfrm>
            <a:off x="1624531" y="1578505"/>
            <a:ext cx="72808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팀 원</a:t>
            </a:r>
            <a:endParaRPr lang="en-US" altLang="ko-KR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5" name="사각형: 둥근 모서리 82">
            <a:extLst>
              <a:ext uri="{FF2B5EF4-FFF2-40B4-BE49-F238E27FC236}">
                <a16:creationId xmlns:a16="http://schemas.microsoft.com/office/drawing/2014/main" id="{A7827A12-D22B-404E-B716-189D59B71055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376C1C6-189F-421D-AFD6-7A412ED7CC37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593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54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9091E4-0B63-46DD-B72E-F8ABD5641107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Gantt Chart</a:t>
            </a:r>
          </a:p>
        </p:txBody>
      </p:sp>
      <p:pic>
        <p:nvPicPr>
          <p:cNvPr id="17" name="Picture 2" descr="C:\Users\SHY-702-15\Desktop\Git\ERPProject\문서파일보관용\최종문서용\GanttChart\ganttchart.png">
            <a:extLst>
              <a:ext uri="{FF2B5EF4-FFF2-40B4-BE49-F238E27FC236}">
                <a16:creationId xmlns:a16="http://schemas.microsoft.com/office/drawing/2014/main" id="{831F371B-99A5-4CDB-B502-D56484961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585293"/>
            <a:ext cx="11532090" cy="505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731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82">
            <a:extLst>
              <a:ext uri="{FF2B5EF4-FFF2-40B4-BE49-F238E27FC236}">
                <a16:creationId xmlns:a16="http://schemas.microsoft.com/office/drawing/2014/main" id="{F2C12751-E39E-4537-A090-5A4EF52F0ECB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DC5588D-7D35-46B9-829C-3E7A40697C63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2D7B8-628F-4C69-836F-844BB5E0C0B1}"/>
              </a:ext>
            </a:extLst>
          </p:cNvPr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환경</a:t>
            </a:r>
            <a:endParaRPr lang="en-US" altLang="ko-KR" b="1" dirty="0"/>
          </a:p>
        </p:txBody>
      </p:sp>
      <p:pic>
        <p:nvPicPr>
          <p:cNvPr id="13" name="Picture 2" descr="C:\Users\SHY-702-15\Desktop\Git\ERPProject\문서파일보관용\최종문서용\environment.png">
            <a:extLst>
              <a:ext uri="{FF2B5EF4-FFF2-40B4-BE49-F238E27FC236}">
                <a16:creationId xmlns:a16="http://schemas.microsoft.com/office/drawing/2014/main" id="{B3A2585C-6D62-4B4C-A932-6D8A03C41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379" y="2217899"/>
            <a:ext cx="7107238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857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6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DB </a:t>
            </a:r>
            <a:r>
              <a:rPr lang="ko-KR" altLang="en-US" b="1" dirty="0"/>
              <a:t>테이블 </a:t>
            </a:r>
            <a:r>
              <a:rPr lang="en-US" altLang="ko-KR" b="1" dirty="0"/>
              <a:t>– </a:t>
            </a:r>
            <a:r>
              <a:rPr lang="ko-KR" altLang="en-US" b="1" dirty="0"/>
              <a:t>회사 등록</a:t>
            </a:r>
            <a:endParaRPr lang="en-US" altLang="ko-KR" b="1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698478"/>
              </p:ext>
            </p:extLst>
          </p:nvPr>
        </p:nvGraphicFramePr>
        <p:xfrm>
          <a:off x="4195879" y="1532050"/>
          <a:ext cx="3800237" cy="4720737"/>
        </p:xfrm>
        <a:graphic>
          <a:graphicData uri="http://schemas.openxmlformats.org/drawingml/2006/table">
            <a:tbl>
              <a:tblPr/>
              <a:tblGrid>
                <a:gridCol w="4845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19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0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85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74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490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SM_CRI_Com_Reg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회사등록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50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회사코드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Sortation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기수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날짜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5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본점우편번호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Main_Store_Postal_Code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 주소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Main_Store_Address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499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본점번지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Main_Branch_Number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본점전화번호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Main_Store_Tel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설립연월일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Date_Of_Establishment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Whether_To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_Use_Status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6301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36867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752" y="139914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7459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시스템</a:t>
            </a:r>
            <a:endParaRPr lang="en-US" altLang="ko-KR" b="1" dirty="0"/>
          </a:p>
        </p:txBody>
      </p:sp>
      <p:pic>
        <p:nvPicPr>
          <p:cNvPr id="36866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498600"/>
            <a:ext cx="11371448" cy="460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502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2843454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영업</a:t>
            </a:r>
            <a:endParaRPr lang="en-US" altLang="ko-KR" b="1" dirty="0"/>
          </a:p>
        </p:txBody>
      </p:sp>
      <p:pic>
        <p:nvPicPr>
          <p:cNvPr id="37890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399150"/>
            <a:ext cx="112569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772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발주마감</a:t>
            </a:r>
            <a:endParaRPr lang="en-US" altLang="ko-KR" b="1" dirty="0"/>
          </a:p>
        </p:txBody>
      </p:sp>
      <p:pic>
        <p:nvPicPr>
          <p:cNvPr id="38914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206106" cy="482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8676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소요량전개</a:t>
            </a:r>
            <a:endParaRPr lang="en-US" altLang="ko-KR" b="1" dirty="0"/>
          </a:p>
        </p:txBody>
      </p:sp>
      <p:pic>
        <p:nvPicPr>
          <p:cNvPr id="39938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1807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640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 err="1"/>
              <a:t>주계획</a:t>
            </a:r>
            <a:endParaRPr lang="en-US" altLang="ko-KR" b="1" dirty="0"/>
          </a:p>
        </p:txBody>
      </p:sp>
      <p:pic>
        <p:nvPicPr>
          <p:cNvPr id="40962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399150"/>
            <a:ext cx="11309350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505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클래스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생산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3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399149"/>
            <a:ext cx="1112990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5835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로그인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34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57400"/>
            <a:ext cx="619283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413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삭제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58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36" y="2351780"/>
            <a:ext cx="8764588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8170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조회</a:t>
            </a:r>
            <a:endParaRPr lang="en-US" altLang="ko-KR" b="1" dirty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2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46" y="1399150"/>
            <a:ext cx="1124335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8260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시퀀스 다이어그램 </a:t>
            </a:r>
            <a:r>
              <a:rPr lang="en-US" altLang="ko-KR" b="1" dirty="0"/>
              <a:t>- </a:t>
            </a:r>
            <a:r>
              <a:rPr lang="ko-KR" altLang="en-US" b="1" dirty="0"/>
              <a:t>저장</a:t>
            </a:r>
            <a:endParaRPr lang="en-US" altLang="ko-KR" b="1" dirty="0"/>
          </a:p>
        </p:txBody>
      </p:sp>
      <p:pic>
        <p:nvPicPr>
          <p:cNvPr id="47106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51" y="1770755"/>
            <a:ext cx="11315949" cy="4198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6643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4. Flow Chart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Process Flow Chart</a:t>
            </a:r>
          </a:p>
        </p:txBody>
      </p:sp>
      <p:pic>
        <p:nvPicPr>
          <p:cNvPr id="48131" name="Picture 3" descr="C:\Users\SHY-702-15\Desktop\Git\ERPProject\문서파일보관용\최종문서용\FlowChart\Flowchart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50"/>
            <a:ext cx="11532090" cy="4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340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2843454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7673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424291" y="422917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546362" y="427084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0685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사각형: 둥근 모서리 82">
            <a:extLst>
              <a:ext uri="{FF2B5EF4-FFF2-40B4-BE49-F238E27FC236}">
                <a16:creationId xmlns:a16="http://schemas.microsoft.com/office/drawing/2014/main" id="{EEC3FE60-1458-4527-9EA2-4A7C9388EAD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31B6CB39-8C15-40D0-88BA-54DE315D1C3F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KakaoTalk_20210702_172701257">
            <a:hlinkClick r:id="" action="ppaction://media"/>
            <a:extLst>
              <a:ext uri="{FF2B5EF4-FFF2-40B4-BE49-F238E27FC236}">
                <a16:creationId xmlns:a16="http://schemas.microsoft.com/office/drawing/2014/main" id="{4E8658C0-0986-4C75-9598-4EBDBD549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503" y="1236661"/>
            <a:ext cx="10516991" cy="505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4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6. </a:t>
            </a:r>
            <a:r>
              <a:rPr lang="ko-KR" altLang="en-US" b="1" dirty="0"/>
              <a:t>기대효과</a:t>
            </a:r>
            <a:endParaRPr lang="en-US" altLang="ko-KR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1921962" y="1627334"/>
            <a:ext cx="80094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구현 되어있는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특정 영업</a:t>
            </a:r>
            <a:r>
              <a:rPr lang="en-US" altLang="ko-KR" dirty="0"/>
              <a:t>, </a:t>
            </a:r>
            <a:r>
              <a:rPr lang="ko-KR" altLang="en-US" dirty="0"/>
              <a:t>인사 </a:t>
            </a:r>
            <a:r>
              <a:rPr lang="ko-KR" altLang="en-US"/>
              <a:t>관리에 대해 사용자가 전사적으로 관리할 수 있는 여건을 제공함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어플리케이션이나 윈도우 프로그램을 기반으로 하는 </a:t>
            </a:r>
            <a:r>
              <a:rPr lang="en-US" altLang="ko-KR" dirty="0"/>
              <a:t>ERP </a:t>
            </a:r>
            <a:r>
              <a:rPr lang="ko-KR" altLang="en-US" dirty="0"/>
              <a:t>프로그램에 비해서 가볍고</a:t>
            </a:r>
            <a:r>
              <a:rPr lang="en-US" altLang="ko-KR" dirty="0"/>
              <a:t>, WEB</a:t>
            </a:r>
            <a:r>
              <a:rPr lang="ko-KR" altLang="en-US" dirty="0"/>
              <a:t>에서 간단하게 실행 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WEB </a:t>
            </a:r>
            <a:r>
              <a:rPr lang="ko-KR" altLang="en-US" dirty="0"/>
              <a:t>기반임에도 불구하고 기존의 윈도우 기반의 프로그램에 비해 그 기능이 모자라지 않고</a:t>
            </a:r>
            <a:r>
              <a:rPr lang="en-US" altLang="ko-KR" dirty="0"/>
              <a:t>, </a:t>
            </a:r>
            <a:r>
              <a:rPr lang="ko-KR" altLang="en-US" dirty="0"/>
              <a:t>화면 전환 속도는 더 빠른 것을 확인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</a:t>
            </a:r>
            <a:r>
              <a:rPr lang="ko-KR" altLang="en-US" dirty="0"/>
              <a:t> 생산</a:t>
            </a:r>
            <a:r>
              <a:rPr lang="en-US" altLang="ko-KR" dirty="0"/>
              <a:t>, </a:t>
            </a:r>
            <a:r>
              <a:rPr lang="ko-KR" altLang="en-US" dirty="0"/>
              <a:t>물류에 한정 하지 않고</a:t>
            </a:r>
            <a:r>
              <a:rPr lang="en-US" altLang="ko-KR" dirty="0"/>
              <a:t>, </a:t>
            </a:r>
            <a:r>
              <a:rPr lang="ko-KR" altLang="en-US" dirty="0"/>
              <a:t>인사</a:t>
            </a:r>
            <a:r>
              <a:rPr lang="en-US" altLang="ko-KR" dirty="0"/>
              <a:t>, </a:t>
            </a:r>
            <a:r>
              <a:rPr lang="ko-KR" altLang="en-US" dirty="0"/>
              <a:t>회계 프로세스를 모두 구현한다면 실제 회사에서 사용할 수 있을 정도의 </a:t>
            </a:r>
            <a:r>
              <a:rPr lang="en-US" altLang="ko-KR" dirty="0"/>
              <a:t>WEB ERP </a:t>
            </a:r>
            <a:r>
              <a:rPr lang="ko-KR" altLang="en-US" dirty="0"/>
              <a:t>프로그램이 될 것으로 기대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309654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7. </a:t>
            </a:r>
            <a:r>
              <a:rPr lang="ko-KR" altLang="en-US" b="1" dirty="0"/>
              <a:t>개선사항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921962" y="1627334"/>
            <a:ext cx="80094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• </a:t>
            </a:r>
            <a:r>
              <a:rPr lang="ko-KR" altLang="en-US" dirty="0"/>
              <a:t>베트남공장을 이용하는 프로세스를 만들려면 </a:t>
            </a:r>
            <a:r>
              <a:rPr lang="en-US" altLang="ko-KR" dirty="0"/>
              <a:t>DB</a:t>
            </a:r>
            <a:r>
              <a:rPr lang="ko-KR" altLang="en-US" dirty="0"/>
              <a:t>를 수정해야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외주프로세스를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REST </a:t>
            </a:r>
            <a:r>
              <a:rPr lang="ko-KR" altLang="en-US" dirty="0"/>
              <a:t>적용이 필요하지만 미 적용 상태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도메인이 </a:t>
            </a:r>
            <a:r>
              <a:rPr lang="en-US" altLang="ko-KR" dirty="0"/>
              <a:t>2</a:t>
            </a:r>
            <a:r>
              <a:rPr lang="ko-KR" altLang="en-US" dirty="0"/>
              <a:t>개 필요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• </a:t>
            </a:r>
            <a:r>
              <a:rPr lang="ko-KR" altLang="en-US" dirty="0"/>
              <a:t>개발자의 입장에서 제작하다 보니 생각하지 못했던 사용자의 편리성을 좀더 고려 해야 함</a:t>
            </a:r>
            <a:endParaRPr lang="en-US" altLang="ko-KR" dirty="0"/>
          </a:p>
          <a:p>
            <a:endParaRPr lang="en-US" altLang="ko-KR" b="1" dirty="0"/>
          </a:p>
          <a:p>
            <a:r>
              <a:rPr lang="en-US" altLang="ko-KR" dirty="0"/>
              <a:t>• </a:t>
            </a:r>
            <a:r>
              <a:rPr lang="ko-KR" altLang="en-US" dirty="0"/>
              <a:t>클래스나 기능을 좀 더 간결화 하여 유지보수가 쉽도록 수정 해야 함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9518470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/>
              <a:t>감사 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9736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id="{A385EF0D-41FB-4E4E-9826-3932B70B50AE}"/>
              </a:ext>
            </a:extLst>
          </p:cNvPr>
          <p:cNvGraphicFramePr/>
          <p:nvPr/>
        </p:nvGraphicFramePr>
        <p:xfrm>
          <a:off x="1023453" y="2481155"/>
          <a:ext cx="10145093" cy="36495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704BFD4E-3FD1-4C4F-8033-A13CDC605EAA}"/>
              </a:ext>
            </a:extLst>
          </p:cNvPr>
          <p:cNvSpPr/>
          <p:nvPr/>
        </p:nvSpPr>
        <p:spPr>
          <a:xfrm>
            <a:off x="5352116" y="2579197"/>
            <a:ext cx="656345" cy="3631366"/>
          </a:xfrm>
          <a:prstGeom prst="rect">
            <a:avLst/>
          </a:prstGeom>
          <a:noFill/>
          <a:ln w="9525">
            <a:solidFill>
              <a:srgbClr val="1986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endParaRPr lang="ko-KR" altLang="en-US" sz="80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2" name="꺾인 연결선 12">
            <a:extLst>
              <a:ext uri="{FF2B5EF4-FFF2-40B4-BE49-F238E27FC236}">
                <a16:creationId xmlns:a16="http://schemas.microsoft.com/office/drawing/2014/main" id="{C72F2175-F246-474D-935C-FC3BF612D78A}"/>
              </a:ext>
            </a:extLst>
          </p:cNvPr>
          <p:cNvCxnSpPr>
            <a:stCxn id="24" idx="1"/>
            <a:endCxn id="21" idx="0"/>
          </p:cNvCxnSpPr>
          <p:nvPr/>
        </p:nvCxnSpPr>
        <p:spPr>
          <a:xfrm rot="10800000" flipV="1">
            <a:off x="5680290" y="1971251"/>
            <a:ext cx="1412361" cy="607945"/>
          </a:xfrm>
          <a:prstGeom prst="bentConnector2">
            <a:avLst/>
          </a:prstGeom>
          <a:ln>
            <a:solidFill>
              <a:srgbClr val="1986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35B643B-01F1-47DB-BCA7-459A5A0260DC}"/>
              </a:ext>
            </a:extLst>
          </p:cNvPr>
          <p:cNvSpPr/>
          <p:nvPr/>
        </p:nvSpPr>
        <p:spPr>
          <a:xfrm>
            <a:off x="5361641" y="2561635"/>
            <a:ext cx="656345" cy="360000"/>
          </a:xfrm>
          <a:prstGeom prst="rect">
            <a:avLst/>
          </a:prstGeom>
          <a:solidFill>
            <a:srgbClr val="1986E1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88%</a:t>
            </a:r>
            <a:endParaRPr lang="ko-KR" altLang="en-US" sz="1600" b="1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AB7706C-4DFE-41D7-9132-C1D2810C8056}"/>
              </a:ext>
            </a:extLst>
          </p:cNvPr>
          <p:cNvSpPr/>
          <p:nvPr/>
        </p:nvSpPr>
        <p:spPr>
          <a:xfrm>
            <a:off x="7092650" y="154239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defRPr/>
            </a:pPr>
            <a:r>
              <a:rPr lang="en-US" altLang="ko-KR" sz="1400" b="1" dirty="0">
                <a:solidFill>
                  <a:srgbClr val="1986E1"/>
                </a:solidFill>
              </a:rPr>
              <a:t>CONTENTS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PowerPoint is a computer program created by Microsoft Office</a:t>
            </a:r>
          </a:p>
        </p:txBody>
      </p:sp>
    </p:spTree>
    <p:extLst>
      <p:ext uri="{BB962C8B-B14F-4D97-AF65-F5344CB8AC3E}">
        <p14:creationId xmlns:p14="http://schemas.microsoft.com/office/powerpoint/2010/main" val="22454158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7018565-8850-4915-805F-C36698E0E65C}"/>
              </a:ext>
            </a:extLst>
          </p:cNvPr>
          <p:cNvGrpSpPr/>
          <p:nvPr/>
        </p:nvGrpSpPr>
        <p:grpSpPr>
          <a:xfrm rot="16200000">
            <a:off x="2632347" y="2712049"/>
            <a:ext cx="1408251" cy="2112377"/>
            <a:chOff x="5360849" y="1366155"/>
            <a:chExt cx="1883229" cy="2824844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D7599B4-975F-43F9-AE30-006E9FF350F7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D077D370-EB4A-4573-A5D5-262CFE61B8CA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CA704CA-9F5C-4020-A945-D117A8E8F563}"/>
              </a:ext>
            </a:extLst>
          </p:cNvPr>
          <p:cNvGrpSpPr/>
          <p:nvPr/>
        </p:nvGrpSpPr>
        <p:grpSpPr>
          <a:xfrm rot="5400000" flipH="1">
            <a:off x="8250819" y="2712049"/>
            <a:ext cx="1408251" cy="2112377"/>
            <a:chOff x="5360849" y="1366155"/>
            <a:chExt cx="1883229" cy="2824844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A713DFC-C82E-476E-B7FF-7E82386EA358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B48B3287-42A0-4B2F-924B-5B1C2FA4DF9D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2032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5C880EC-9C30-421B-A758-EB9BD7987A29}"/>
              </a:ext>
            </a:extLst>
          </p:cNvPr>
          <p:cNvGrpSpPr/>
          <p:nvPr/>
        </p:nvGrpSpPr>
        <p:grpSpPr>
          <a:xfrm>
            <a:off x="5432058" y="2359986"/>
            <a:ext cx="1408251" cy="2112377"/>
            <a:chOff x="5360849" y="1366155"/>
            <a:chExt cx="1883229" cy="2824844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79995B2-7D8A-47BD-ABD9-CD9FC4DAD280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rgbClr val="1986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47D5C9-23B7-4433-92A0-4A86351A1DA2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rgbClr val="1986E1"/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자유형 23">
            <a:extLst>
              <a:ext uri="{FF2B5EF4-FFF2-40B4-BE49-F238E27FC236}">
                <a16:creationId xmlns:a16="http://schemas.microsoft.com/office/drawing/2014/main" id="{03E05712-E5F1-4528-A690-D8828371FCB2}"/>
              </a:ext>
            </a:extLst>
          </p:cNvPr>
          <p:cNvSpPr>
            <a:spLocks/>
          </p:cNvSpPr>
          <p:nvPr/>
        </p:nvSpPr>
        <p:spPr bwMode="auto">
          <a:xfrm>
            <a:off x="5989060" y="3615115"/>
            <a:ext cx="294248" cy="25752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rgbClr val="1986E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1017596B-2252-4F64-9E2A-EA5CEDB21441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3503133" y="3603860"/>
            <a:ext cx="370804" cy="328754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2BC8236-6CBB-4151-ABD5-572210D4ADA9}"/>
              </a:ext>
            </a:extLst>
          </p:cNvPr>
          <p:cNvSpPr txBox="1"/>
          <p:nvPr/>
        </p:nvSpPr>
        <p:spPr>
          <a:xfrm>
            <a:off x="5799821" y="2328443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D64F6A1-A70A-46DA-81FF-42C1478285A6}"/>
              </a:ext>
            </a:extLst>
          </p:cNvPr>
          <p:cNvSpPr/>
          <p:nvPr/>
        </p:nvSpPr>
        <p:spPr>
          <a:xfrm>
            <a:off x="4783773" y="5023366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1DCC226-72B1-4DDC-B846-C74403DFB6CD}"/>
              </a:ext>
            </a:extLst>
          </p:cNvPr>
          <p:cNvSpPr txBox="1"/>
          <p:nvPr/>
        </p:nvSpPr>
        <p:spPr>
          <a:xfrm rot="16200000">
            <a:off x="4555757" y="2986688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id="{9D52AC3C-D979-4CC6-A251-6BD40FF903E4}"/>
              </a:ext>
            </a:extLst>
          </p:cNvPr>
          <p:cNvSpPr>
            <a:spLocks noEditPoints="1"/>
          </p:cNvSpPr>
          <p:nvPr/>
        </p:nvSpPr>
        <p:spPr bwMode="auto">
          <a:xfrm>
            <a:off x="8505148" y="3603859"/>
            <a:ext cx="195465" cy="328755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3C7FCEA-E926-4011-9E97-1D1FECB291B0}"/>
              </a:ext>
            </a:extLst>
          </p:cNvPr>
          <p:cNvSpPr txBox="1"/>
          <p:nvPr/>
        </p:nvSpPr>
        <p:spPr>
          <a:xfrm>
            <a:off x="2172975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521582D-ECC8-4037-BE75-65CEAA6708E8}"/>
              </a:ext>
            </a:extLst>
          </p:cNvPr>
          <p:cNvSpPr txBox="1"/>
          <p:nvPr/>
        </p:nvSpPr>
        <p:spPr>
          <a:xfrm>
            <a:off x="8444739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245B61-E23D-476F-870A-FEB4148FEB2B}"/>
              </a:ext>
            </a:extLst>
          </p:cNvPr>
          <p:cNvSpPr/>
          <p:nvPr/>
        </p:nvSpPr>
        <p:spPr>
          <a:xfrm>
            <a:off x="8505148" y="5023365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986B908-FE32-4F94-B078-AF1A1AE7D600}"/>
              </a:ext>
            </a:extLst>
          </p:cNvPr>
          <p:cNvSpPr/>
          <p:nvPr/>
        </p:nvSpPr>
        <p:spPr>
          <a:xfrm>
            <a:off x="1079080" y="5020184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25D79CF-F61D-432E-896D-7E2DC33D60B4}"/>
              </a:ext>
            </a:extLst>
          </p:cNvPr>
          <p:cNvSpPr txBox="1"/>
          <p:nvPr/>
        </p:nvSpPr>
        <p:spPr>
          <a:xfrm>
            <a:off x="1226908" y="4272307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C5C2AE7-1B63-4C46-AFDB-CA5BCD1D1EF6}"/>
              </a:ext>
            </a:extLst>
          </p:cNvPr>
          <p:cNvSpPr txBox="1"/>
          <p:nvPr/>
        </p:nvSpPr>
        <p:spPr>
          <a:xfrm>
            <a:off x="10432011" y="428769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2423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2" name="사각형: 둥근 모서리 82">
            <a:extLst>
              <a:ext uri="{FF2B5EF4-FFF2-40B4-BE49-F238E27FC236}">
                <a16:creationId xmlns:a16="http://schemas.microsoft.com/office/drawing/2014/main" id="{DCF7899A-F55A-4F3C-AF04-5405A100A834}"/>
              </a:ext>
            </a:extLst>
          </p:cNvPr>
          <p:cNvSpPr/>
          <p:nvPr/>
        </p:nvSpPr>
        <p:spPr>
          <a:xfrm>
            <a:off x="939431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40D3A3C6-9A34-48AB-8073-2CA135274492}"/>
              </a:ext>
            </a:extLst>
          </p:cNvPr>
          <p:cNvSpPr/>
          <p:nvPr/>
        </p:nvSpPr>
        <p:spPr>
          <a:xfrm>
            <a:off x="1047381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Freeform 36">
            <a:extLst>
              <a:ext uri="{FF2B5EF4-FFF2-40B4-BE49-F238E27FC236}">
                <a16:creationId xmlns:a16="http://schemas.microsoft.com/office/drawing/2014/main" id="{6BC481BD-C35C-4793-A5AC-125548F320AC}"/>
              </a:ext>
            </a:extLst>
          </p:cNvPr>
          <p:cNvSpPr>
            <a:spLocks noEditPoints="1"/>
          </p:cNvSpPr>
          <p:nvPr/>
        </p:nvSpPr>
        <p:spPr bwMode="auto">
          <a:xfrm>
            <a:off x="1238929" y="2649824"/>
            <a:ext cx="156903" cy="263899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1D53D28-7BDA-438F-B79A-9C486A1BED2F}"/>
              </a:ext>
            </a:extLst>
          </p:cNvPr>
          <p:cNvSpPr/>
          <p:nvPr/>
        </p:nvSpPr>
        <p:spPr>
          <a:xfrm>
            <a:off x="885054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FC803AA-600A-4250-B180-9797161BB59A}"/>
              </a:ext>
            </a:extLst>
          </p:cNvPr>
          <p:cNvCxnSpPr>
            <a:stCxn id="42" idx="2"/>
            <a:endCxn id="45" idx="0"/>
          </p:cNvCxnSpPr>
          <p:nvPr/>
        </p:nvCxnSpPr>
        <p:spPr>
          <a:xfrm flipH="1">
            <a:off x="2418448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사각형: 둥근 모서리 86">
            <a:extLst>
              <a:ext uri="{FF2B5EF4-FFF2-40B4-BE49-F238E27FC236}">
                <a16:creationId xmlns:a16="http://schemas.microsoft.com/office/drawing/2014/main" id="{643DF2C9-0DC2-40DB-9801-94C31026821B}"/>
              </a:ext>
            </a:extLst>
          </p:cNvPr>
          <p:cNvSpPr/>
          <p:nvPr/>
        </p:nvSpPr>
        <p:spPr>
          <a:xfrm>
            <a:off x="939430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48" name="사각형: 둥근 모서리 91">
            <a:extLst>
              <a:ext uri="{FF2B5EF4-FFF2-40B4-BE49-F238E27FC236}">
                <a16:creationId xmlns:a16="http://schemas.microsoft.com/office/drawing/2014/main" id="{8F06715F-C03A-4F14-8266-01A8735D5FD2}"/>
              </a:ext>
            </a:extLst>
          </p:cNvPr>
          <p:cNvSpPr/>
          <p:nvPr/>
        </p:nvSpPr>
        <p:spPr>
          <a:xfrm>
            <a:off x="4639032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3B35D65-6797-43CC-A344-51CAFA8539EE}"/>
              </a:ext>
            </a:extLst>
          </p:cNvPr>
          <p:cNvSpPr/>
          <p:nvPr/>
        </p:nvSpPr>
        <p:spPr>
          <a:xfrm>
            <a:off x="4746982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E015AED-70C5-4C04-AB8B-3E4DCB244AC7}"/>
              </a:ext>
            </a:extLst>
          </p:cNvPr>
          <p:cNvSpPr/>
          <p:nvPr/>
        </p:nvSpPr>
        <p:spPr>
          <a:xfrm>
            <a:off x="4584655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C2396DCB-1A3C-49A5-BA6C-12A25EEA42D6}"/>
              </a:ext>
            </a:extLst>
          </p:cNvPr>
          <p:cNvCxnSpPr>
            <a:stCxn id="48" idx="2"/>
            <a:endCxn id="50" idx="0"/>
          </p:cNvCxnSpPr>
          <p:nvPr/>
        </p:nvCxnSpPr>
        <p:spPr>
          <a:xfrm flipH="1">
            <a:off x="6118049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사각형: 둥근 모서리 96">
            <a:extLst>
              <a:ext uri="{FF2B5EF4-FFF2-40B4-BE49-F238E27FC236}">
                <a16:creationId xmlns:a16="http://schemas.microsoft.com/office/drawing/2014/main" id="{CCC730B4-3E3C-4CEA-8068-C41DE0D9848C}"/>
              </a:ext>
            </a:extLst>
          </p:cNvPr>
          <p:cNvSpPr/>
          <p:nvPr/>
        </p:nvSpPr>
        <p:spPr>
          <a:xfrm>
            <a:off x="4639031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3" name="사각형: 둥근 모서리 97">
            <a:extLst>
              <a:ext uri="{FF2B5EF4-FFF2-40B4-BE49-F238E27FC236}">
                <a16:creationId xmlns:a16="http://schemas.microsoft.com/office/drawing/2014/main" id="{9804995C-BB6B-4A88-B8A2-2E93832CC8E0}"/>
              </a:ext>
            </a:extLst>
          </p:cNvPr>
          <p:cNvSpPr/>
          <p:nvPr/>
        </p:nvSpPr>
        <p:spPr>
          <a:xfrm>
            <a:off x="8338633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6394411-7044-4B67-B8F2-DECB00C20BCD}"/>
              </a:ext>
            </a:extLst>
          </p:cNvPr>
          <p:cNvSpPr/>
          <p:nvPr/>
        </p:nvSpPr>
        <p:spPr>
          <a:xfrm>
            <a:off x="8446583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A8B4A75-BF33-4FEB-A5FB-29611D254C93}"/>
              </a:ext>
            </a:extLst>
          </p:cNvPr>
          <p:cNvSpPr/>
          <p:nvPr/>
        </p:nvSpPr>
        <p:spPr>
          <a:xfrm>
            <a:off x="8284256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FD2820F-0D4E-49AB-8F41-CC81E3E38608}"/>
              </a:ext>
            </a:extLst>
          </p:cNvPr>
          <p:cNvCxnSpPr>
            <a:stCxn id="53" idx="2"/>
            <a:endCxn id="55" idx="0"/>
          </p:cNvCxnSpPr>
          <p:nvPr/>
        </p:nvCxnSpPr>
        <p:spPr>
          <a:xfrm flipH="1">
            <a:off x="9817650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102">
            <a:extLst>
              <a:ext uri="{FF2B5EF4-FFF2-40B4-BE49-F238E27FC236}">
                <a16:creationId xmlns:a16="http://schemas.microsoft.com/office/drawing/2014/main" id="{CF878816-59C1-4654-8850-81DDF3E571D4}"/>
              </a:ext>
            </a:extLst>
          </p:cNvPr>
          <p:cNvSpPr/>
          <p:nvPr/>
        </p:nvSpPr>
        <p:spPr>
          <a:xfrm>
            <a:off x="8338632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8" name="Freeform 6">
            <a:extLst>
              <a:ext uri="{FF2B5EF4-FFF2-40B4-BE49-F238E27FC236}">
                <a16:creationId xmlns:a16="http://schemas.microsoft.com/office/drawing/2014/main" id="{EA7CBF1E-6CB4-4A16-9860-0960842DABE8}"/>
              </a:ext>
            </a:extLst>
          </p:cNvPr>
          <p:cNvSpPr>
            <a:spLocks/>
          </p:cNvSpPr>
          <p:nvPr/>
        </p:nvSpPr>
        <p:spPr bwMode="auto">
          <a:xfrm>
            <a:off x="8563488" y="2661410"/>
            <a:ext cx="282439" cy="25040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grpSp>
        <p:nvGrpSpPr>
          <p:cNvPr id="59" name="Group 28">
            <a:extLst>
              <a:ext uri="{FF2B5EF4-FFF2-40B4-BE49-F238E27FC236}">
                <a16:creationId xmlns:a16="http://schemas.microsoft.com/office/drawing/2014/main" id="{C3FFB217-AF2F-410E-953C-844AAA65FC8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868627" y="2650289"/>
            <a:ext cx="292523" cy="256015"/>
            <a:chOff x="496" y="4251"/>
            <a:chExt cx="641" cy="561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0" name="Freeform 30">
              <a:extLst>
                <a:ext uri="{FF2B5EF4-FFF2-40B4-BE49-F238E27FC236}">
                  <a16:creationId xmlns:a16="http://schemas.microsoft.com/office/drawing/2014/main" id="{1CAD742D-64CA-45C3-BC9C-5ECC02EDF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" y="4720"/>
              <a:ext cx="88" cy="92"/>
            </a:xfrm>
            <a:custGeom>
              <a:avLst/>
              <a:gdLst>
                <a:gd name="T0" fmla="*/ 0 w 526"/>
                <a:gd name="T1" fmla="*/ 0 h 553"/>
                <a:gd name="T2" fmla="*/ 526 w 526"/>
                <a:gd name="T3" fmla="*/ 250 h 553"/>
                <a:gd name="T4" fmla="*/ 97 w 526"/>
                <a:gd name="T5" fmla="*/ 542 h 553"/>
                <a:gd name="T6" fmla="*/ 81 w 526"/>
                <a:gd name="T7" fmla="*/ 549 h 553"/>
                <a:gd name="T8" fmla="*/ 65 w 526"/>
                <a:gd name="T9" fmla="*/ 553 h 553"/>
                <a:gd name="T10" fmla="*/ 49 w 526"/>
                <a:gd name="T11" fmla="*/ 552 h 553"/>
                <a:gd name="T12" fmla="*/ 34 w 526"/>
                <a:gd name="T13" fmla="*/ 546 h 553"/>
                <a:gd name="T14" fmla="*/ 20 w 526"/>
                <a:gd name="T15" fmla="*/ 535 h 553"/>
                <a:gd name="T16" fmla="*/ 9 w 526"/>
                <a:gd name="T17" fmla="*/ 522 h 553"/>
                <a:gd name="T18" fmla="*/ 2 w 526"/>
                <a:gd name="T19" fmla="*/ 507 h 553"/>
                <a:gd name="T20" fmla="*/ 0 w 526"/>
                <a:gd name="T21" fmla="*/ 490 h 553"/>
                <a:gd name="T22" fmla="*/ 0 w 526"/>
                <a:gd name="T23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6" h="553">
                  <a:moveTo>
                    <a:pt x="0" y="0"/>
                  </a:moveTo>
                  <a:lnTo>
                    <a:pt x="526" y="250"/>
                  </a:lnTo>
                  <a:lnTo>
                    <a:pt x="97" y="542"/>
                  </a:lnTo>
                  <a:lnTo>
                    <a:pt x="81" y="549"/>
                  </a:lnTo>
                  <a:lnTo>
                    <a:pt x="65" y="553"/>
                  </a:lnTo>
                  <a:lnTo>
                    <a:pt x="49" y="552"/>
                  </a:lnTo>
                  <a:lnTo>
                    <a:pt x="34" y="546"/>
                  </a:lnTo>
                  <a:lnTo>
                    <a:pt x="20" y="535"/>
                  </a:lnTo>
                  <a:lnTo>
                    <a:pt x="9" y="522"/>
                  </a:lnTo>
                  <a:lnTo>
                    <a:pt x="2" y="507"/>
                  </a:lnTo>
                  <a:lnTo>
                    <a:pt x="0" y="4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  <p:sp>
          <p:nvSpPr>
            <p:cNvPr id="61" name="Freeform 31">
              <a:extLst>
                <a:ext uri="{FF2B5EF4-FFF2-40B4-BE49-F238E27FC236}">
                  <a16:creationId xmlns:a16="http://schemas.microsoft.com/office/drawing/2014/main" id="{6D6527F5-4BC9-4FA6-B02B-1488535DD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" y="4251"/>
              <a:ext cx="641" cy="530"/>
            </a:xfrm>
            <a:custGeom>
              <a:avLst/>
              <a:gdLst>
                <a:gd name="T0" fmla="*/ 3785 w 3847"/>
                <a:gd name="T1" fmla="*/ 0 h 3180"/>
                <a:gd name="T2" fmla="*/ 3800 w 3847"/>
                <a:gd name="T3" fmla="*/ 2 h 3180"/>
                <a:gd name="T4" fmla="*/ 3814 w 3847"/>
                <a:gd name="T5" fmla="*/ 7 h 3180"/>
                <a:gd name="T6" fmla="*/ 3827 w 3847"/>
                <a:gd name="T7" fmla="*/ 16 h 3180"/>
                <a:gd name="T8" fmla="*/ 3839 w 3847"/>
                <a:gd name="T9" fmla="*/ 31 h 3180"/>
                <a:gd name="T10" fmla="*/ 3846 w 3847"/>
                <a:gd name="T11" fmla="*/ 49 h 3180"/>
                <a:gd name="T12" fmla="*/ 3847 w 3847"/>
                <a:gd name="T13" fmla="*/ 66 h 3180"/>
                <a:gd name="T14" fmla="*/ 3842 w 3847"/>
                <a:gd name="T15" fmla="*/ 85 h 3180"/>
                <a:gd name="T16" fmla="*/ 2642 w 3847"/>
                <a:gd name="T17" fmla="*/ 3110 h 3180"/>
                <a:gd name="T18" fmla="*/ 2631 w 3847"/>
                <a:gd name="T19" fmla="*/ 3130 h 3180"/>
                <a:gd name="T20" fmla="*/ 2617 w 3847"/>
                <a:gd name="T21" fmla="*/ 3147 h 3180"/>
                <a:gd name="T22" fmla="*/ 2600 w 3847"/>
                <a:gd name="T23" fmla="*/ 3161 h 3180"/>
                <a:gd name="T24" fmla="*/ 2579 w 3847"/>
                <a:gd name="T25" fmla="*/ 3172 h 3180"/>
                <a:gd name="T26" fmla="*/ 2559 w 3847"/>
                <a:gd name="T27" fmla="*/ 3178 h 3180"/>
                <a:gd name="T28" fmla="*/ 2539 w 3847"/>
                <a:gd name="T29" fmla="*/ 3180 h 3180"/>
                <a:gd name="T30" fmla="*/ 2514 w 3847"/>
                <a:gd name="T31" fmla="*/ 3177 h 3180"/>
                <a:gd name="T32" fmla="*/ 2491 w 3847"/>
                <a:gd name="T33" fmla="*/ 3168 h 3180"/>
                <a:gd name="T34" fmla="*/ 1278 w 3847"/>
                <a:gd name="T35" fmla="*/ 2591 h 3180"/>
                <a:gd name="T36" fmla="*/ 2984 w 3847"/>
                <a:gd name="T37" fmla="*/ 878 h 3180"/>
                <a:gd name="T38" fmla="*/ 1036 w 3847"/>
                <a:gd name="T39" fmla="*/ 2477 h 3180"/>
                <a:gd name="T40" fmla="*/ 63 w 3847"/>
                <a:gd name="T41" fmla="*/ 2014 h 3180"/>
                <a:gd name="T42" fmla="*/ 42 w 3847"/>
                <a:gd name="T43" fmla="*/ 2000 h 3180"/>
                <a:gd name="T44" fmla="*/ 24 w 3847"/>
                <a:gd name="T45" fmla="*/ 1983 h 3180"/>
                <a:gd name="T46" fmla="*/ 11 w 3847"/>
                <a:gd name="T47" fmla="*/ 1963 h 3180"/>
                <a:gd name="T48" fmla="*/ 3 w 3847"/>
                <a:gd name="T49" fmla="*/ 1940 h 3180"/>
                <a:gd name="T50" fmla="*/ 0 w 3847"/>
                <a:gd name="T51" fmla="*/ 1915 h 3180"/>
                <a:gd name="T52" fmla="*/ 2 w 3847"/>
                <a:gd name="T53" fmla="*/ 1891 h 3180"/>
                <a:gd name="T54" fmla="*/ 10 w 3847"/>
                <a:gd name="T55" fmla="*/ 1867 h 3180"/>
                <a:gd name="T56" fmla="*/ 23 w 3847"/>
                <a:gd name="T57" fmla="*/ 1846 h 3180"/>
                <a:gd name="T58" fmla="*/ 41 w 3847"/>
                <a:gd name="T59" fmla="*/ 1829 h 3180"/>
                <a:gd name="T60" fmla="*/ 62 w 3847"/>
                <a:gd name="T61" fmla="*/ 1816 h 3180"/>
                <a:gd name="T62" fmla="*/ 3757 w 3847"/>
                <a:gd name="T63" fmla="*/ 5 h 3180"/>
                <a:gd name="T64" fmla="*/ 3771 w 3847"/>
                <a:gd name="T65" fmla="*/ 1 h 3180"/>
                <a:gd name="T66" fmla="*/ 3785 w 3847"/>
                <a:gd name="T67" fmla="*/ 0 h 3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47" h="3180">
                  <a:moveTo>
                    <a:pt x="3785" y="0"/>
                  </a:moveTo>
                  <a:lnTo>
                    <a:pt x="3800" y="2"/>
                  </a:lnTo>
                  <a:lnTo>
                    <a:pt x="3814" y="7"/>
                  </a:lnTo>
                  <a:lnTo>
                    <a:pt x="3827" y="16"/>
                  </a:lnTo>
                  <a:lnTo>
                    <a:pt x="3839" y="31"/>
                  </a:lnTo>
                  <a:lnTo>
                    <a:pt x="3846" y="49"/>
                  </a:lnTo>
                  <a:lnTo>
                    <a:pt x="3847" y="66"/>
                  </a:lnTo>
                  <a:lnTo>
                    <a:pt x="3842" y="85"/>
                  </a:lnTo>
                  <a:lnTo>
                    <a:pt x="2642" y="3110"/>
                  </a:lnTo>
                  <a:lnTo>
                    <a:pt x="2631" y="3130"/>
                  </a:lnTo>
                  <a:lnTo>
                    <a:pt x="2617" y="3147"/>
                  </a:lnTo>
                  <a:lnTo>
                    <a:pt x="2600" y="3161"/>
                  </a:lnTo>
                  <a:lnTo>
                    <a:pt x="2579" y="3172"/>
                  </a:lnTo>
                  <a:lnTo>
                    <a:pt x="2559" y="3178"/>
                  </a:lnTo>
                  <a:lnTo>
                    <a:pt x="2539" y="3180"/>
                  </a:lnTo>
                  <a:lnTo>
                    <a:pt x="2514" y="3177"/>
                  </a:lnTo>
                  <a:lnTo>
                    <a:pt x="2491" y="3168"/>
                  </a:lnTo>
                  <a:lnTo>
                    <a:pt x="1278" y="2591"/>
                  </a:lnTo>
                  <a:lnTo>
                    <a:pt x="2984" y="878"/>
                  </a:lnTo>
                  <a:lnTo>
                    <a:pt x="1036" y="2477"/>
                  </a:lnTo>
                  <a:lnTo>
                    <a:pt x="63" y="2014"/>
                  </a:lnTo>
                  <a:lnTo>
                    <a:pt x="42" y="2000"/>
                  </a:lnTo>
                  <a:lnTo>
                    <a:pt x="24" y="1983"/>
                  </a:lnTo>
                  <a:lnTo>
                    <a:pt x="11" y="1963"/>
                  </a:lnTo>
                  <a:lnTo>
                    <a:pt x="3" y="1940"/>
                  </a:lnTo>
                  <a:lnTo>
                    <a:pt x="0" y="1915"/>
                  </a:lnTo>
                  <a:lnTo>
                    <a:pt x="2" y="1891"/>
                  </a:lnTo>
                  <a:lnTo>
                    <a:pt x="10" y="1867"/>
                  </a:lnTo>
                  <a:lnTo>
                    <a:pt x="23" y="1846"/>
                  </a:lnTo>
                  <a:lnTo>
                    <a:pt x="41" y="1829"/>
                  </a:lnTo>
                  <a:lnTo>
                    <a:pt x="62" y="1816"/>
                  </a:lnTo>
                  <a:lnTo>
                    <a:pt x="3757" y="5"/>
                  </a:lnTo>
                  <a:lnTo>
                    <a:pt x="3771" y="1"/>
                  </a:lnTo>
                  <a:lnTo>
                    <a:pt x="37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38328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297073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297073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840955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975490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280736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3" name="타원 32"/>
          <p:cNvSpPr/>
          <p:nvPr/>
        </p:nvSpPr>
        <p:spPr>
          <a:xfrm>
            <a:off x="1975490" y="441651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280736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5" name="타원 34"/>
          <p:cNvSpPr/>
          <p:nvPr/>
        </p:nvSpPr>
        <p:spPr>
          <a:xfrm>
            <a:off x="1975490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2280736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1896925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4913674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913674" y="3060921"/>
            <a:ext cx="108000" cy="247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457556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62" name="타원 61"/>
          <p:cNvSpPr/>
          <p:nvPr/>
        </p:nvSpPr>
        <p:spPr>
          <a:xfrm>
            <a:off x="5592091" y="4016468"/>
            <a:ext cx="180000" cy="18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5897337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4" name="타원 63"/>
          <p:cNvSpPr/>
          <p:nvPr/>
        </p:nvSpPr>
        <p:spPr>
          <a:xfrm>
            <a:off x="5592091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5897337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6" name="타원 65"/>
          <p:cNvSpPr/>
          <p:nvPr/>
        </p:nvSpPr>
        <p:spPr>
          <a:xfrm>
            <a:off x="5592091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5897337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5513526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9" name="직사각형 68"/>
          <p:cNvSpPr/>
          <p:nvPr/>
        </p:nvSpPr>
        <p:spPr>
          <a:xfrm>
            <a:off x="8530275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8530275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8074157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9208692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9513938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4" name="타원 73"/>
          <p:cNvSpPr/>
          <p:nvPr/>
        </p:nvSpPr>
        <p:spPr>
          <a:xfrm>
            <a:off x="9208692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9513938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6" name="타원 75"/>
          <p:cNvSpPr/>
          <p:nvPr/>
        </p:nvSpPr>
        <p:spPr>
          <a:xfrm>
            <a:off x="9208692" y="481656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9513938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8" name="직사각형 77"/>
          <p:cNvSpPr/>
          <p:nvPr/>
        </p:nvSpPr>
        <p:spPr>
          <a:xfrm>
            <a:off x="9130127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</p:spTree>
    <p:extLst>
      <p:ext uri="{BB962C8B-B14F-4D97-AF65-F5344CB8AC3E}">
        <p14:creationId xmlns:p14="http://schemas.microsoft.com/office/powerpoint/2010/main" val="1981721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2843454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0812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1397000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940600" y="1691468"/>
            <a:ext cx="3300400" cy="3706045"/>
            <a:chOff x="1105700" y="1377555"/>
            <a:chExt cx="3300400" cy="3706045"/>
          </a:xfrm>
        </p:grpSpPr>
        <p:cxnSp>
          <p:nvCxnSpPr>
            <p:cNvPr id="54" name="직선 연결선 53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1396999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5059402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1" name="그룹 60"/>
          <p:cNvGrpSpPr/>
          <p:nvPr/>
        </p:nvGrpSpPr>
        <p:grpSpPr>
          <a:xfrm>
            <a:off x="4603002" y="1691468"/>
            <a:ext cx="3300400" cy="3706045"/>
            <a:chOff x="1105700" y="1377555"/>
            <a:chExt cx="3300400" cy="3706045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직사각형 82"/>
          <p:cNvSpPr/>
          <p:nvPr/>
        </p:nvSpPr>
        <p:spPr>
          <a:xfrm>
            <a:off x="4542913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02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059401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85" name="직사각형 84"/>
          <p:cNvSpPr/>
          <p:nvPr/>
        </p:nvSpPr>
        <p:spPr>
          <a:xfrm>
            <a:off x="8721804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6" name="그룹 85"/>
          <p:cNvGrpSpPr/>
          <p:nvPr/>
        </p:nvGrpSpPr>
        <p:grpSpPr>
          <a:xfrm>
            <a:off x="8265404" y="1691468"/>
            <a:ext cx="3300400" cy="3706045"/>
            <a:chOff x="1105700" y="1377555"/>
            <a:chExt cx="3300400" cy="3706045"/>
          </a:xfrm>
        </p:grpSpPr>
        <p:cxnSp>
          <p:nvCxnSpPr>
            <p:cNvPr id="87" name="직선 연결선 86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직사각형 90"/>
          <p:cNvSpPr/>
          <p:nvPr/>
        </p:nvSpPr>
        <p:spPr>
          <a:xfrm>
            <a:off x="8205315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03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8721803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880511" y="1636015"/>
            <a:ext cx="45076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9170992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88947" y="461016"/>
            <a:ext cx="4236842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오늘 사용한 색상은</a:t>
            </a:r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?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56131" y="5524135"/>
            <a:ext cx="730247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2013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버전 이상 사용자께서는 스포이트 기능을 이용하시면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편하구요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2010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이하 버전 사용자 께서는 다른 채우기 색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사용자 지정 탭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 RGB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색상 값 입력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3341837" y="1996669"/>
            <a:ext cx="2647184" cy="2647184"/>
          </a:xfrm>
          <a:prstGeom prst="ellipse">
            <a:avLst/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25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134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225</a:t>
            </a:r>
          </a:p>
        </p:txBody>
      </p:sp>
      <p:sp>
        <p:nvSpPr>
          <p:cNvPr id="6" name="타원 5"/>
          <p:cNvSpPr/>
          <p:nvPr/>
        </p:nvSpPr>
        <p:spPr>
          <a:xfrm>
            <a:off x="6501206" y="1996669"/>
            <a:ext cx="2647184" cy="2647184"/>
          </a:xfrm>
          <a:prstGeom prst="ellipse">
            <a:avLst/>
          </a:prstGeom>
          <a:solidFill>
            <a:srgbClr val="48A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72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169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248</a:t>
            </a:r>
          </a:p>
        </p:txBody>
      </p:sp>
    </p:spTree>
    <p:extLst>
      <p:ext uri="{BB962C8B-B14F-4D97-AF65-F5344CB8AC3E}">
        <p14:creationId xmlns:p14="http://schemas.microsoft.com/office/powerpoint/2010/main" val="3974532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2843454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27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29052" y="2843454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accent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6" name="사각형: 둥근 모서리 82">
            <a:extLst>
              <a:ext uri="{FF2B5EF4-FFF2-40B4-BE49-F238E27FC236}">
                <a16:creationId xmlns:a16="http://schemas.microsoft.com/office/drawing/2014/main" id="{EFD096FA-085D-4E05-B776-A999E4841938}"/>
              </a:ext>
            </a:extLst>
          </p:cNvPr>
          <p:cNvSpPr/>
          <p:nvPr/>
        </p:nvSpPr>
        <p:spPr>
          <a:xfrm>
            <a:off x="4641999" y="1675146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일정 및 환경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3CAD5A6-451F-4DEC-B66D-8EEFAAE623F9}"/>
              </a:ext>
            </a:extLst>
          </p:cNvPr>
          <p:cNvSpPr/>
          <p:nvPr/>
        </p:nvSpPr>
        <p:spPr>
          <a:xfrm>
            <a:off x="4764070" y="1716810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사각형: 둥근 모서리 82">
            <a:extLst>
              <a:ext uri="{FF2B5EF4-FFF2-40B4-BE49-F238E27FC236}">
                <a16:creationId xmlns:a16="http://schemas.microsoft.com/office/drawing/2014/main" id="{D23F2918-05A3-4DF0-AC83-F8365D1081EB}"/>
              </a:ext>
            </a:extLst>
          </p:cNvPr>
          <p:cNvSpPr/>
          <p:nvPr/>
        </p:nvSpPr>
        <p:spPr>
          <a:xfrm>
            <a:off x="4641999" y="2297293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프로그램 소개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630AE30-382B-4442-B277-5844437C0511}"/>
              </a:ext>
            </a:extLst>
          </p:cNvPr>
          <p:cNvSpPr/>
          <p:nvPr/>
        </p:nvSpPr>
        <p:spPr>
          <a:xfrm>
            <a:off x="4764070" y="2338957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1" name="사각형: 둥근 모서리 82">
            <a:extLst>
              <a:ext uri="{FF2B5EF4-FFF2-40B4-BE49-F238E27FC236}">
                <a16:creationId xmlns:a16="http://schemas.microsoft.com/office/drawing/2014/main" id="{E1A5FB55-868F-4347-A00F-AFA39A2DC7F7}"/>
              </a:ext>
            </a:extLst>
          </p:cNvPr>
          <p:cNvSpPr/>
          <p:nvPr/>
        </p:nvSpPr>
        <p:spPr>
          <a:xfrm>
            <a:off x="4641999" y="2919147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DB </a:t>
            </a:r>
            <a:r>
              <a:rPr lang="ko-KR" altLang="en-US" sz="1600" b="1" dirty="0">
                <a:solidFill>
                  <a:prstClr val="white"/>
                </a:solidFill>
              </a:rPr>
              <a:t>및 다이어그램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367335F-F155-4E58-B0CC-BED2A349446F}"/>
              </a:ext>
            </a:extLst>
          </p:cNvPr>
          <p:cNvSpPr/>
          <p:nvPr/>
        </p:nvSpPr>
        <p:spPr>
          <a:xfrm>
            <a:off x="4764070" y="2960811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3" name="사각형: 둥근 모서리 82">
            <a:extLst>
              <a:ext uri="{FF2B5EF4-FFF2-40B4-BE49-F238E27FC236}">
                <a16:creationId xmlns:a16="http://schemas.microsoft.com/office/drawing/2014/main" id="{CA0290C6-2A5C-4DE1-B01F-571EDCED32B0}"/>
              </a:ext>
            </a:extLst>
          </p:cNvPr>
          <p:cNvSpPr/>
          <p:nvPr/>
        </p:nvSpPr>
        <p:spPr>
          <a:xfrm>
            <a:off x="4641999" y="3537138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업무 </a:t>
            </a:r>
            <a:r>
              <a:rPr lang="en-US" altLang="ko-KR" sz="1600" b="1" dirty="0">
                <a:solidFill>
                  <a:prstClr val="white"/>
                </a:solidFill>
              </a:rPr>
              <a:t>FLOW CHART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BA9F536-103A-4D5F-B4B1-AE0BC19C2D0A}"/>
              </a:ext>
            </a:extLst>
          </p:cNvPr>
          <p:cNvSpPr/>
          <p:nvPr/>
        </p:nvSpPr>
        <p:spPr>
          <a:xfrm>
            <a:off x="4764070" y="3578802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5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B9762BE4-7A31-47D2-BD31-C9A86A77C014}"/>
              </a:ext>
            </a:extLst>
          </p:cNvPr>
          <p:cNvSpPr/>
          <p:nvPr/>
        </p:nvSpPr>
        <p:spPr>
          <a:xfrm>
            <a:off x="4641999" y="415914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시연 동영상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56B48F7-42C4-4DCF-A454-9BF129FB8394}"/>
              </a:ext>
            </a:extLst>
          </p:cNvPr>
          <p:cNvSpPr/>
          <p:nvPr/>
        </p:nvSpPr>
        <p:spPr>
          <a:xfrm>
            <a:off x="4764070" y="420080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6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37" name="사각형: 둥근 모서리 82">
            <a:extLst>
              <a:ext uri="{FF2B5EF4-FFF2-40B4-BE49-F238E27FC236}">
                <a16:creationId xmlns:a16="http://schemas.microsoft.com/office/drawing/2014/main" id="{5281334C-02AE-4D2A-A438-8DD06497D9BB}"/>
              </a:ext>
            </a:extLst>
          </p:cNvPr>
          <p:cNvSpPr/>
          <p:nvPr/>
        </p:nvSpPr>
        <p:spPr>
          <a:xfrm>
            <a:off x="4641998" y="478114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기 대 효 과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3EF7130-7C5A-42E2-AA6D-2FE68320E123}"/>
              </a:ext>
            </a:extLst>
          </p:cNvPr>
          <p:cNvSpPr/>
          <p:nvPr/>
        </p:nvSpPr>
        <p:spPr>
          <a:xfrm>
            <a:off x="4764069" y="482280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7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40" name="사각형: 둥근 모서리 82">
            <a:extLst>
              <a:ext uri="{FF2B5EF4-FFF2-40B4-BE49-F238E27FC236}">
                <a16:creationId xmlns:a16="http://schemas.microsoft.com/office/drawing/2014/main" id="{AE9F1B6B-E8A5-478D-AE49-0663D56C39A5}"/>
              </a:ext>
            </a:extLst>
          </p:cNvPr>
          <p:cNvSpPr/>
          <p:nvPr/>
        </p:nvSpPr>
        <p:spPr>
          <a:xfrm>
            <a:off x="4641998" y="5398409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 선 사 항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8B2496D-8386-4992-9B6F-AF3FCD3E401F}"/>
              </a:ext>
            </a:extLst>
          </p:cNvPr>
          <p:cNvSpPr/>
          <p:nvPr/>
        </p:nvSpPr>
        <p:spPr>
          <a:xfrm>
            <a:off x="4764069" y="5440073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8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693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>
                <a:solidFill>
                  <a:prstClr val="white"/>
                </a:solidFill>
              </a:rPr>
              <a:t>`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7459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>
                <a:solidFill>
                  <a:prstClr val="white"/>
                </a:solidFill>
              </a:rPr>
              <a:t>WER ERP Project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7397FA99-38E5-4E66-9113-845A3DABDD4A}"/>
              </a:ext>
            </a:extLst>
          </p:cNvPr>
          <p:cNvSpPr/>
          <p:nvPr/>
        </p:nvSpPr>
        <p:spPr>
          <a:xfrm>
            <a:off x="4641999" y="1050914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7C2A019-AB8A-49B4-B710-2FB5EC8D1ACD}"/>
              </a:ext>
            </a:extLst>
          </p:cNvPr>
          <p:cNvSpPr/>
          <p:nvPr/>
        </p:nvSpPr>
        <p:spPr>
          <a:xfrm>
            <a:off x="4764070" y="1092578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3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892597"/>
            <a:ext cx="7848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전사적 자원 계획 </a:t>
            </a:r>
            <a:r>
              <a:rPr lang="en-US" altLang="ko-KR" dirty="0"/>
              <a:t>(Enterprise Resource Planning) </a:t>
            </a:r>
            <a:r>
              <a:rPr lang="ko-KR" altLang="en-US" dirty="0"/>
              <a:t>시스템은 경영 정보 시스템</a:t>
            </a:r>
            <a:r>
              <a:rPr lang="en-US" altLang="ko-KR" dirty="0"/>
              <a:t>(MIS)</a:t>
            </a:r>
            <a:r>
              <a:rPr lang="ko-KR" altLang="en-US" dirty="0"/>
              <a:t>의 한 종류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기업의 자원의 효율적인 활용과 경영 효율화를 위해서 생산</a:t>
            </a:r>
            <a:r>
              <a:rPr lang="en-US" altLang="ko-KR" dirty="0"/>
              <a:t>, </a:t>
            </a:r>
            <a:r>
              <a:rPr lang="ko-KR" altLang="en-US" dirty="0"/>
              <a:t>재고</a:t>
            </a:r>
            <a:r>
              <a:rPr lang="en-US" altLang="ko-KR" dirty="0"/>
              <a:t>, </a:t>
            </a:r>
            <a:r>
              <a:rPr lang="ko-KR" altLang="en-US" dirty="0"/>
              <a:t>회계</a:t>
            </a:r>
            <a:r>
              <a:rPr lang="en-US" altLang="ko-KR" dirty="0"/>
              <a:t>, </a:t>
            </a:r>
            <a:r>
              <a:rPr lang="ko-KR" altLang="en-US" dirty="0"/>
              <a:t>인사 등 기업 활동 전반을 통합적으로 관리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기업 내부 자원 뿐만 아니라 공급사슬과 유통망</a:t>
            </a:r>
            <a:r>
              <a:rPr lang="en-US" altLang="ko-KR" dirty="0"/>
              <a:t>, </a:t>
            </a:r>
            <a:r>
              <a:rPr lang="ko-KR" altLang="en-US" dirty="0"/>
              <a:t>고객까지 연결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ERP </a:t>
            </a:r>
            <a:r>
              <a:rPr lang="ko-KR" altLang="en-US" b="1" dirty="0"/>
              <a:t>란</a:t>
            </a:r>
            <a:r>
              <a:rPr lang="en-US" altLang="ko-KR" b="1" dirty="0"/>
              <a:t>?</a:t>
            </a:r>
          </a:p>
        </p:txBody>
      </p:sp>
      <p:pic>
        <p:nvPicPr>
          <p:cNvPr id="3074" name="Picture 2" descr="C:\Users\SHY-702-15\Desktop\Git\ERPProject\문서파일보관용\최종문서용\Image\er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48" y="1625238"/>
            <a:ext cx="3187700" cy="192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사각형: 둥근 모서리 82">
            <a:extLst>
              <a:ext uri="{FF2B5EF4-FFF2-40B4-BE49-F238E27FC236}">
                <a16:creationId xmlns:a16="http://schemas.microsoft.com/office/drawing/2014/main" id="{7948A830-EF9F-4291-BD97-4E91A769E077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2721EA5-6652-4966-9A6E-4B771035D1DF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83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36800" y="3600497"/>
            <a:ext cx="7848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</a:t>
            </a:r>
            <a:r>
              <a:rPr lang="ko-KR" altLang="en-US" dirty="0"/>
              <a:t> 우리 </a:t>
            </a:r>
            <a:r>
              <a:rPr lang="ko-KR" altLang="en-US" dirty="0" err="1"/>
              <a:t>킹덤</a:t>
            </a:r>
            <a:r>
              <a:rPr lang="ko-KR" altLang="en-US" dirty="0"/>
              <a:t> 컴퓨터는 회사 운영에 필요한 생산</a:t>
            </a:r>
            <a:r>
              <a:rPr lang="en-US" altLang="ko-KR" dirty="0"/>
              <a:t>, </a:t>
            </a:r>
            <a:r>
              <a:rPr lang="ko-KR" altLang="en-US" dirty="0"/>
              <a:t>물류</a:t>
            </a:r>
            <a:r>
              <a:rPr lang="en-US" altLang="ko-KR" dirty="0"/>
              <a:t>, </a:t>
            </a:r>
            <a:r>
              <a:rPr lang="ko-KR" altLang="en-US" dirty="0"/>
              <a:t>영업에 관해 도움을 줄 수 있는 </a:t>
            </a:r>
            <a:r>
              <a:rPr lang="en-US" altLang="ko-KR" dirty="0"/>
              <a:t>ERP </a:t>
            </a:r>
            <a:r>
              <a:rPr lang="ko-KR" altLang="en-US" dirty="0"/>
              <a:t>프로그램을 자체적으로 제작하기로 결정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• Window </a:t>
            </a:r>
            <a:r>
              <a:rPr lang="ko-KR" altLang="en-US" dirty="0"/>
              <a:t>기반 어플리케이션이 아닌 </a:t>
            </a:r>
            <a:r>
              <a:rPr lang="en-US" altLang="ko-KR" dirty="0"/>
              <a:t>WEB </a:t>
            </a:r>
            <a:r>
              <a:rPr lang="ko-KR" altLang="en-US" dirty="0"/>
              <a:t>을 기반으로 하여</a:t>
            </a:r>
            <a:r>
              <a:rPr lang="en-US" altLang="ko-KR" dirty="0"/>
              <a:t> </a:t>
            </a:r>
            <a:r>
              <a:rPr lang="ko-KR" altLang="en-US" dirty="0"/>
              <a:t>인터넷을 이용하여 언제 어디서든 편하게 사용할 수 있는 </a:t>
            </a:r>
            <a:r>
              <a:rPr lang="en-US" altLang="ko-KR" dirty="0"/>
              <a:t>ERP </a:t>
            </a:r>
            <a:r>
              <a:rPr lang="ko-KR" altLang="en-US" dirty="0"/>
              <a:t>프로그램을</a:t>
            </a:r>
            <a:r>
              <a:rPr lang="en-US" altLang="ko-KR" dirty="0"/>
              <a:t> </a:t>
            </a:r>
            <a:r>
              <a:rPr lang="ko-KR" altLang="en-US" dirty="0"/>
              <a:t>지향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회사 내부에 </a:t>
            </a:r>
            <a:r>
              <a:rPr lang="en-US" altLang="ko-KR" dirty="0"/>
              <a:t>ERP </a:t>
            </a:r>
            <a:r>
              <a:rPr lang="ko-KR" altLang="en-US" dirty="0"/>
              <a:t>프로그램을 사용하여 등록된 </a:t>
            </a:r>
            <a:r>
              <a:rPr lang="en-US" altLang="ko-KR" dirty="0"/>
              <a:t>Data</a:t>
            </a:r>
            <a:r>
              <a:rPr lang="ko-KR" altLang="en-US" dirty="0"/>
              <a:t>를 기반으로 하여 판매수주등록 부터 판매 처리에 이르는 광범위한 프로세스를 목표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개발 목적</a:t>
            </a:r>
            <a:endParaRPr lang="en-US" altLang="ko-KR" b="1" dirty="0"/>
          </a:p>
        </p:txBody>
      </p:sp>
      <p:pic>
        <p:nvPicPr>
          <p:cNvPr id="4098" name="Picture 2" descr="C:\Users\SHY-702-15\Desktop\Git\ERPProject\문서파일보관용\최종문서용\Image\kingdomlogo_sky_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50" y="1205330"/>
            <a:ext cx="3187700" cy="20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사각형: 둥근 모서리 82">
            <a:extLst>
              <a:ext uri="{FF2B5EF4-FFF2-40B4-BE49-F238E27FC236}">
                <a16:creationId xmlns:a16="http://schemas.microsoft.com/office/drawing/2014/main" id="{255C22C5-3A89-426D-A43F-7D5825BE1E83}"/>
              </a:ext>
            </a:extLst>
          </p:cNvPr>
          <p:cNvSpPr/>
          <p:nvPr/>
        </p:nvSpPr>
        <p:spPr>
          <a:xfrm>
            <a:off x="837503" y="605211"/>
            <a:ext cx="2908001" cy="483438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 </a:t>
            </a:r>
            <a:r>
              <a:rPr lang="ko-KR" altLang="en-US" sz="1600" b="1" dirty="0">
                <a:solidFill>
                  <a:prstClr val="white"/>
                </a:solidFill>
              </a:rPr>
              <a:t>개발 대상 및 인원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750665F-6419-4A24-B83C-F1180C918241}"/>
              </a:ext>
            </a:extLst>
          </p:cNvPr>
          <p:cNvSpPr/>
          <p:nvPr/>
        </p:nvSpPr>
        <p:spPr>
          <a:xfrm>
            <a:off x="959574" y="646875"/>
            <a:ext cx="333288" cy="4001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67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1568</Words>
  <Application>Microsoft Office PowerPoint</Application>
  <PresentationFormat>와이드스크린</PresentationFormat>
  <Paragraphs>482</Paragraphs>
  <Slides>41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5" baseType="lpstr">
      <vt:lpstr>맑은 고딕</vt:lpstr>
      <vt:lpstr>야놀자 야체 B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LEE JaeWon</cp:lastModifiedBy>
  <cp:revision>31</cp:revision>
  <dcterms:created xsi:type="dcterms:W3CDTF">2021-06-21T14:47:31Z</dcterms:created>
  <dcterms:modified xsi:type="dcterms:W3CDTF">2021-07-04T13:02:37Z</dcterms:modified>
</cp:coreProperties>
</file>

<file path=docProps/thumbnail.jpeg>
</file>